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7" r:id="rId6"/>
    <p:sldId id="259" r:id="rId7"/>
    <p:sldId id="260" r:id="rId8"/>
    <p:sldId id="262" r:id="rId9"/>
    <p:sldId id="265" r:id="rId10"/>
    <p:sldId id="264" r:id="rId11"/>
    <p:sldId id="263" r:id="rId12"/>
    <p:sldId id="268" r:id="rId13"/>
    <p:sldId id="271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4944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Turning image to features for accuracy assessment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589" y="911411"/>
            <a:ext cx="111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detected center pivot areas vary in area, need to summarize them into points and extrapolate the irrigated circle surrounding it. 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reduceToVectors</a:t>
            </a:r>
            <a:r>
              <a:rPr lang="en-US" dirty="0"/>
              <a:t> is not feasible at scale of Brazil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edge detection method to figure out radius of individual center pivots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83646" y="2360707"/>
            <a:ext cx="6967817" cy="3956423"/>
            <a:chOff x="1927411" y="2330824"/>
            <a:chExt cx="6967817" cy="39564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7411" y="2934807"/>
              <a:ext cx="6967817" cy="33524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41060" y="2330824"/>
              <a:ext cx="3632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 = detected center pivot centroid</a:t>
              </a:r>
            </a:p>
            <a:p>
              <a:r>
                <a:rPr lang="en-US" dirty="0"/>
                <a:t>Circles = reported center pivot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2472" y="6275293"/>
            <a:ext cx="44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a badly chosen EVI observation date</a:t>
            </a:r>
          </a:p>
        </p:txBody>
      </p:sp>
    </p:spTree>
    <p:extLst>
      <p:ext uri="{BB962C8B-B14F-4D97-AF65-F5344CB8AC3E}">
        <p14:creationId xmlns:p14="http://schemas.microsoft.com/office/powerpoint/2010/main" val="196432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96F7D-6FE2-49A9-879E-6688B54DF401}"/>
              </a:ext>
            </a:extLst>
          </p:cNvPr>
          <p:cNvSpPr txBox="1"/>
          <p:nvPr/>
        </p:nvSpPr>
        <p:spPr>
          <a:xfrm>
            <a:off x="-1" y="76359"/>
            <a:ext cx="8113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Set up accuracy assessment/method tuning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Randomly select 10 center pivot locations in 2014</a:t>
            </a:r>
          </a:p>
          <a:p>
            <a:pPr marL="342900" indent="-342900">
              <a:buAutoNum type="arabicPeriod"/>
            </a:pPr>
            <a:r>
              <a:rPr lang="en-US" dirty="0"/>
              <a:t>Take 150km2 polygon around the randomly selected center pivot</a:t>
            </a:r>
          </a:p>
          <a:p>
            <a:pPr marL="342900" indent="-342900">
              <a:buAutoNum type="arabicPeriod"/>
            </a:pPr>
            <a:r>
              <a:rPr lang="en-US" dirty="0"/>
              <a:t>Do </a:t>
            </a:r>
            <a:r>
              <a:rPr lang="en-US" dirty="0" err="1"/>
              <a:t>reduceToVector</a:t>
            </a:r>
            <a:r>
              <a:rPr lang="en-US" dirty="0"/>
              <a:t>, clean up neighbors within 100m (computationally intensive!)</a:t>
            </a:r>
          </a:p>
          <a:p>
            <a:pPr marL="342900" indent="-342900">
              <a:buAutoNum type="arabicPeriod"/>
            </a:pPr>
            <a:r>
              <a:rPr lang="en-US" dirty="0"/>
              <a:t>Check overlap/nonoverlap of centroids with reported 2014 center pivot depending on:</a:t>
            </a:r>
          </a:p>
          <a:p>
            <a:pPr marL="800100" lvl="1" indent="-342900">
              <a:buAutoNum type="arabicPeriod"/>
            </a:pPr>
            <a:r>
              <a:rPr lang="en-US" dirty="0"/>
              <a:t>Kernel size(s)</a:t>
            </a:r>
          </a:p>
          <a:p>
            <a:pPr marL="800100" lvl="1" indent="-342900">
              <a:buAutoNum type="arabicPeriod"/>
            </a:pPr>
            <a:r>
              <a:rPr lang="en-US" dirty="0"/>
              <a:t>Landsat 8 day vs 32 day</a:t>
            </a:r>
          </a:p>
          <a:p>
            <a:pPr marL="800100" lvl="1" indent="-342900">
              <a:buAutoNum type="arabicPeriod"/>
            </a:pPr>
            <a:r>
              <a:rPr lang="en-US" dirty="0"/>
              <a:t>Date of Landsat image</a:t>
            </a:r>
          </a:p>
          <a:p>
            <a:pPr marL="800100" lvl="1" indent="-342900">
              <a:buAutoNum type="arabicPeriod"/>
            </a:pPr>
            <a:r>
              <a:rPr lang="en-US" dirty="0"/>
              <a:t>Landsat image edge cleaning method</a:t>
            </a:r>
          </a:p>
          <a:p>
            <a:pPr marL="800100" lvl="1" indent="-342900">
              <a:buAutoNum type="arabicPeriod"/>
            </a:pPr>
            <a:r>
              <a:rPr lang="en-US" dirty="0"/>
              <a:t>Location in Brazil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5D15-8EA3-49F5-95CC-BEDB07A13943}"/>
              </a:ext>
            </a:extLst>
          </p:cNvPr>
          <p:cNvGrpSpPr/>
          <p:nvPr/>
        </p:nvGrpSpPr>
        <p:grpSpPr>
          <a:xfrm>
            <a:off x="8418696" y="317540"/>
            <a:ext cx="3645243" cy="3719385"/>
            <a:chOff x="8179637" y="332481"/>
            <a:chExt cx="3645243" cy="3719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4FCB35-E735-4B3D-8B6E-F3C26EBD7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24" t="24144" r="38277" b="21622"/>
            <a:stretch/>
          </p:blipFill>
          <p:spPr>
            <a:xfrm>
              <a:off x="8179637" y="332481"/>
              <a:ext cx="3645243" cy="3719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0147B5-D867-44C6-B50D-053D7D14EC4A}"/>
                </a:ext>
              </a:extLst>
            </p:cNvPr>
            <p:cNvSpPr txBox="1"/>
            <p:nvPr/>
          </p:nvSpPr>
          <p:spPr>
            <a:xfrm>
              <a:off x="8179637" y="332481"/>
              <a:ext cx="2717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2014 reported center pivot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70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2: classifier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" y="776941"/>
            <a:ext cx="11474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(Zhang et al, 2018) neural networks for detecting center pivots (in NE Colorado) – called them CPIS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Clip Landsat RGB bands on July 19, 2011 using center pivot polygons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Chose ‘representative’ CPIS with different internal shapes and colors (visually identified). All CPIS had similar sizes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Manually marked centroid of each CPIS (centroid = 0, other pixels = 0)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Trained with 300 CPIS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 inputs to classifier are images 34 x 34 pixels in size (of CPIS and non-CPIS), normalized for color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Trained on </a:t>
            </a:r>
            <a:r>
              <a:rPr lang="en-US" u="sng" dirty="0"/>
              <a:t>clusters</a:t>
            </a:r>
            <a:r>
              <a:rPr lang="en-US" dirty="0"/>
              <a:t> of pixels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classifier gives detected CPIS but not centroids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Variance-based approach for locating the center of CPIS – assume centroid has lowest 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7" y="3816010"/>
            <a:ext cx="3893670" cy="251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236" y="3819319"/>
            <a:ext cx="3361766" cy="21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2: classifier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295" y="2749176"/>
            <a:ext cx="10636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Center pivot timing cycle varies significantly more than (Zhang et al, 2018)’s CPIS in Colorado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Depending on the field, there might be no difference between the center pivot and surrounding </a:t>
            </a:r>
            <a:r>
              <a:rPr lang="en-US" dirty="0" err="1"/>
              <a:t>rainfed</a:t>
            </a:r>
            <a:r>
              <a:rPr lang="en-US" dirty="0"/>
              <a:t> areas</a:t>
            </a:r>
          </a:p>
          <a:p>
            <a:pPr marL="285750" indent="-285750">
              <a:buFontTx/>
              <a:buChar char="-"/>
            </a:pPr>
            <a:r>
              <a:rPr lang="en-US" dirty="0"/>
              <a:t>Unsure whether GEE has ability to train on entire images (rather than band values for individual pixels)…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" y="911412"/>
            <a:ext cx="1084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</a:t>
            </a:r>
          </a:p>
          <a:p>
            <a:pPr marL="342900" indent="-342900">
              <a:buAutoNum type="arabicPeriod"/>
            </a:pPr>
            <a:r>
              <a:rPr lang="en-US" dirty="0"/>
              <a:t>Training data: Landsat RGB or Landsat EVI over one year, clipped to the full extend of each CPIS</a:t>
            </a:r>
          </a:p>
          <a:p>
            <a:pPr marL="342900" indent="-342900">
              <a:buAutoNum type="arabicPeriod"/>
            </a:pPr>
            <a:r>
              <a:rPr lang="en-US" dirty="0"/>
              <a:t>Train classifiers already available in GEE (not neural network)</a:t>
            </a:r>
          </a:p>
          <a:p>
            <a:pPr marL="342900" indent="-342900">
              <a:buAutoNum type="arabicPeriod"/>
            </a:pPr>
            <a:r>
              <a:rPr lang="en-US" dirty="0"/>
              <a:t>Classify individual pixels as CPIS </a:t>
            </a:r>
            <a:r>
              <a:rPr lang="en-US" dirty="0" err="1"/>
              <a:t>vs</a:t>
            </a:r>
            <a:r>
              <a:rPr lang="en-US" dirty="0"/>
              <a:t> non-CPIS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882" y="4691529"/>
            <a:ext cx="5250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theory, can give the actual radius of center pivot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simultaneously consider the whole year</a:t>
            </a:r>
          </a:p>
        </p:txBody>
      </p:sp>
    </p:spTree>
    <p:extLst>
      <p:ext uri="{BB962C8B-B14F-4D97-AF65-F5344CB8AC3E}">
        <p14:creationId xmlns:p14="http://schemas.microsoft.com/office/powerpoint/2010/main" val="203252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57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3: classifier + edge detection combo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411" y="1240118"/>
            <a:ext cx="1042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Since edge detection seems to overestimate the presence of CPIS, if classifier and edge detection both indicate a pixel is CPIS, then it’s CPIS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the results of the edge detector image (especially on multiple days) as further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2620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8038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Choose center pivot detection method + produce center pivot mask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Method for taking centroid pixels and turning them into polygons of CPIS, or come up with accuracy metric that doesn’t require polygons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which images to download from Planet Labs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Temporal resolution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Location (sampled by soy area)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Cloud and view angle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QuickBird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Planet Scope satellite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calibrating Planet Labs imagery to other satellite data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0235" y="2599765"/>
            <a:ext cx="439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(for soy)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2D43A-0029-4639-B070-D7C77A5DE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5"/>
          <a:stretch/>
        </p:blipFill>
        <p:spPr>
          <a:xfrm>
            <a:off x="1075038" y="2653401"/>
            <a:ext cx="10041924" cy="40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45A63-AD7E-4FFA-A264-A7AA574D63CC}"/>
              </a:ext>
            </a:extLst>
          </p:cNvPr>
          <p:cNvSpPr txBox="1"/>
          <p:nvPr/>
        </p:nvSpPr>
        <p:spPr>
          <a:xfrm>
            <a:off x="189470" y="0"/>
            <a:ext cx="1181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GEE file: </a:t>
            </a:r>
            <a:r>
              <a:rPr lang="en-US" sz="1600" dirty="0" err="1"/>
              <a:t>LandCover</a:t>
            </a:r>
            <a:r>
              <a:rPr lang="en-US" sz="1600" dirty="0"/>
              <a:t>/Soy Classification Masking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small section of code to explore specifics of </a:t>
            </a:r>
            <a:r>
              <a:rPr lang="en-US" sz="1600" dirty="0" err="1"/>
              <a:t>connectedPixelCount</a:t>
            </a:r>
            <a:r>
              <a:rPr lang="en-US" sz="1600" dirty="0"/>
              <a:t>. Red is DC, blue is SC, underlying layer is the ‘count’ from </a:t>
            </a:r>
            <a:r>
              <a:rPr lang="en-US" sz="1600" dirty="0" err="1"/>
              <a:t>connectedPixelCount</a:t>
            </a:r>
            <a:r>
              <a:rPr lang="en-US" sz="1600" dirty="0"/>
              <a:t>, the areas that are not covered by red or blue are class 2 (other </a:t>
            </a:r>
            <a:r>
              <a:rPr lang="en-US" sz="1600" dirty="0" err="1"/>
              <a:t>agri</a:t>
            </a:r>
            <a:r>
              <a:rPr lang="en-US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4-connected only. The ‘connection’ is not only for adjacent pixels. So if a ‘red’ pixel is sticking out by itself but it’s connected to a large chunk of ‘red’ pixels, its connected pixels will still be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of the pixels should be integers. If they’re integers, don’t need to separately mask out DC vs SC; the connected pixels will automatically count only SC or only 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pixels look like they’re only partially masked, it’s probably because they’re masked with a different map. The result of exporting an image should produce whole pixels, though the exact location of the pixels might be mismatched.</a:t>
            </a:r>
          </a:p>
        </p:txBody>
      </p:sp>
    </p:spTree>
    <p:extLst>
      <p:ext uri="{BB962C8B-B14F-4D97-AF65-F5344CB8AC3E}">
        <p14:creationId xmlns:p14="http://schemas.microsoft.com/office/powerpoint/2010/main" val="328446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112902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with commercial 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Requested quote from Satellite Imaging Corp (</a:t>
            </a:r>
            <a:r>
              <a:rPr lang="en-US" dirty="0" err="1"/>
              <a:t>QuickBird</a:t>
            </a:r>
            <a:r>
              <a:rPr lang="en-US" dirty="0"/>
              <a:t>) – but was directed to </a:t>
            </a:r>
            <a:r>
              <a:rPr lang="en-US" dirty="0" err="1"/>
              <a:t>PlanetLabs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Images searchable on </a:t>
            </a:r>
            <a:r>
              <a:rPr lang="en-US" dirty="0" err="1"/>
              <a:t>LandInfo</a:t>
            </a:r>
            <a:r>
              <a:rPr lang="en-US" dirty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GeoEye-1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IKONOS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RapidEye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/Dove (Planet Labs)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Planet Labs satellites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 (Planet Labs, 3m)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Labs, 5m) – requested </a:t>
            </a:r>
            <a:r>
              <a:rPr lang="en-US" dirty="0" err="1"/>
              <a:t>QuickBird</a:t>
            </a:r>
            <a:r>
              <a:rPr lang="en-US" dirty="0"/>
              <a:t> quote from Satellite Imaging Corp, redirected to </a:t>
            </a:r>
            <a:r>
              <a:rPr lang="en-US" dirty="0" err="1"/>
              <a:t>PlanetLabs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883" y="43608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Prices: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SPOT 6: $2.38/km2 with a minimum order of 100km2.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RapidEye</a:t>
            </a:r>
            <a:r>
              <a:rPr lang="en-US" dirty="0"/>
              <a:t>: $1.28/km2 wit minimum order of $5,000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WorldView2: $12.25/km2</a:t>
            </a:r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235" y="2599765"/>
            <a:ext cx="5050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(center pivot)</a:t>
            </a:r>
          </a:p>
        </p:txBody>
      </p:sp>
    </p:spTree>
    <p:extLst>
      <p:ext uri="{BB962C8B-B14F-4D97-AF65-F5344CB8AC3E}">
        <p14:creationId xmlns:p14="http://schemas.microsoft.com/office/powerpoint/2010/main" val="256414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9962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Challenges in applying to Brazil</a:t>
            </a:r>
          </a:p>
          <a:p>
            <a:endParaRPr lang="en-US" dirty="0"/>
          </a:p>
          <a:p>
            <a:r>
              <a:rPr lang="en-US" dirty="0"/>
              <a:t>Method is based on edge detection. Red = center pivot’s centroid. Black circles = 2014 center pivot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1773" y="162900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Kansas, using Landsat 8 day EVI in April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7" y="2027116"/>
            <a:ext cx="5118173" cy="274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8" y="2008157"/>
            <a:ext cx="5261567" cy="267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177" y="1629739"/>
            <a:ext cx="4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Mato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, using Landsat 8 day EVI in April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245" y="4798572"/>
            <a:ext cx="116755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Mato</a:t>
            </a:r>
            <a:r>
              <a:rPr lang="en-US" sz="1600" dirty="0"/>
              <a:t> </a:t>
            </a:r>
            <a:r>
              <a:rPr lang="en-US" sz="1600" dirty="0" err="1"/>
              <a:t>Grosso’s</a:t>
            </a:r>
            <a:r>
              <a:rPr lang="en-US" sz="1600" dirty="0"/>
              <a:t> center pivot timing varies dramatically across short spans (i.e. some center pivot is yellow while others are green) – maybe need Landsat images at different times of year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Irregularly spaced center pivot and heterogeneous natural vegetation make it hard to pinpoint actual center pivot (problem for edge detection)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As-is, natural vegetation is very often misclassified as center pivot because of the edges.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Size of center pivots is very uniform in Kansas but more varied in Mato Grosso, is a problem for creating a single kernel size in edge detection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477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Sensitivity to size of kernel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8058" y="3500584"/>
            <a:ext cx="5085853" cy="3092992"/>
            <a:chOff x="278058" y="3500584"/>
            <a:chExt cx="5085853" cy="3092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058" y="3500584"/>
              <a:ext cx="5085853" cy="3092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844" y="3621686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300m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062" y="1182943"/>
            <a:ext cx="5082675" cy="2305300"/>
            <a:chOff x="288062" y="1182943"/>
            <a:chExt cx="5082675" cy="23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2" y="1182943"/>
              <a:ext cx="5082675" cy="230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753" y="1214777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500m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0527" y="57074"/>
            <a:ext cx="6294615" cy="3502545"/>
            <a:chOff x="5650527" y="328185"/>
            <a:chExt cx="6294615" cy="3502545"/>
          </a:xfrm>
        </p:grpSpPr>
        <p:grpSp>
          <p:nvGrpSpPr>
            <p:cNvPr id="12" name="Group 11"/>
            <p:cNvGrpSpPr/>
            <p:nvPr/>
          </p:nvGrpSpPr>
          <p:grpSpPr>
            <a:xfrm>
              <a:off x="5650527" y="1187358"/>
              <a:ext cx="4717579" cy="2643372"/>
              <a:chOff x="5650527" y="1187358"/>
              <a:chExt cx="4717579" cy="264337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079" y="1187358"/>
                <a:ext cx="4663027" cy="264337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50527" y="1215514"/>
                <a:ext cx="1945214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 size = 700m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48435" y="328185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780m</a:t>
              </a:r>
            </a:p>
          </p:txBody>
        </p:sp>
        <p:cxnSp>
          <p:nvCxnSpPr>
            <p:cNvPr id="15" name="Straight Arrow Connector 14"/>
            <p:cNvCxnSpPr>
              <a:stCxn id="13" idx="2"/>
            </p:cNvCxnSpPr>
            <p:nvPr/>
          </p:nvCxnSpPr>
          <p:spPr>
            <a:xfrm flipH="1">
              <a:off x="8419347" y="697517"/>
              <a:ext cx="309635" cy="729375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0"/>
            </p:cNvCxnSpPr>
            <p:nvPr/>
          </p:nvCxnSpPr>
          <p:spPr>
            <a:xfrm flipH="1" flipV="1">
              <a:off x="9646575" y="2126070"/>
              <a:ext cx="1518020" cy="452046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384048" y="2578116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350m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11299" y="3579975"/>
            <a:ext cx="4967295" cy="3009083"/>
            <a:chOff x="6269065" y="3681381"/>
            <a:chExt cx="4967295" cy="30090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870" y="3681381"/>
              <a:ext cx="4674490" cy="27909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6079056" y="4908509"/>
              <a:ext cx="74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2924" y="6321132"/>
              <a:ext cx="235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Center pivot radius [m]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56272" y="4869120"/>
            <a:ext cx="141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Min: 5m</a:t>
            </a:r>
          </a:p>
          <a:p>
            <a:r>
              <a:rPr lang="en-US" dirty="0"/>
              <a:t>Max: 1300 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951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621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Edges of Landsat images are incorrectly detected as center pivot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43733" y="1062923"/>
            <a:ext cx="6539327" cy="3136005"/>
            <a:chOff x="3008086" y="3543158"/>
            <a:chExt cx="6539327" cy="3136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2478F1-43D3-4063-8818-18D61ECAC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57" t="32857" r="37947" b="20000"/>
            <a:stretch/>
          </p:blipFill>
          <p:spPr>
            <a:xfrm>
              <a:off x="3008086" y="4403292"/>
              <a:ext cx="2460386" cy="22346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92E087-7884-463E-BF64-C5C07C0C13C8}"/>
                </a:ext>
              </a:extLst>
            </p:cNvPr>
            <p:cNvSpPr/>
            <p:nvPr/>
          </p:nvSpPr>
          <p:spPr>
            <a:xfrm>
              <a:off x="3807976" y="4078784"/>
              <a:ext cx="1780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 day composite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704544" y="3914430"/>
              <a:ext cx="3842869" cy="2764733"/>
              <a:chOff x="4404660" y="2584666"/>
              <a:chExt cx="3842869" cy="27647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5B3D076-02BD-4555-95A4-6FB83C190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033" t="20180" r="22263" b="6667"/>
              <a:stretch/>
            </p:blipFill>
            <p:spPr>
              <a:xfrm>
                <a:off x="4404660" y="3013763"/>
                <a:ext cx="3842869" cy="233563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EA0FE7-E41E-4675-B6E3-33E030BF44E7}"/>
                  </a:ext>
                </a:extLst>
              </p:cNvPr>
              <p:cNvSpPr/>
              <p:nvPr/>
            </p:nvSpPr>
            <p:spPr>
              <a:xfrm>
                <a:off x="5280535" y="2584666"/>
                <a:ext cx="1835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32 day composite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052541" y="3543158"/>
              <a:ext cx="3698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Red = detected center of center pivot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51529" y="4826924"/>
            <a:ext cx="7634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solve: </a:t>
            </a:r>
          </a:p>
          <a:p>
            <a:pPr marL="342900" indent="-342900">
              <a:buAutoNum type="arabicPeriod"/>
            </a:pPr>
            <a:r>
              <a:rPr lang="en-US" dirty="0"/>
              <a:t>Turn Landsat EVI into image of 0 (for no data/water) and 10 (for EVI &gt; 0)</a:t>
            </a:r>
          </a:p>
          <a:p>
            <a:pPr marL="342900" indent="-342900">
              <a:buAutoNum type="arabicPeriod"/>
            </a:pPr>
            <a:r>
              <a:rPr lang="en-US" dirty="0"/>
              <a:t>Use Canny edge detection on modified Landsat EVI image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5710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73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Edges of Landsat images are incorrectly detected as center pivot (continued)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50473"/>
            <a:ext cx="367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Purple = edges detected by Canny algorithm (Landsat image edges and water body edges)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646"/>
            <a:ext cx="3344298" cy="3985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66" y="2091865"/>
            <a:ext cx="3388412" cy="3989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8872" y="1153461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Black = mask for incorrectly detected center pivot (result of a convolution with circular kernel radius = 2000m)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8706" y="1015999"/>
            <a:ext cx="37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center pivot before masking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8470" y="3884705"/>
            <a:ext cx="355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center pivot after masking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23" y="1434352"/>
            <a:ext cx="3805224" cy="2162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61" y="4243295"/>
            <a:ext cx="3784045" cy="223669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3660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1235</Words>
  <Application>Microsoft Office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65</cp:revision>
  <dcterms:created xsi:type="dcterms:W3CDTF">2019-01-21T19:25:17Z</dcterms:created>
  <dcterms:modified xsi:type="dcterms:W3CDTF">2019-02-09T01:48:58Z</dcterms:modified>
</cp:coreProperties>
</file>